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Roboto Condensed"/>
      <p:regular r:id="rId35"/>
      <p:bold r:id="rId36"/>
      <p:italic r:id="rId37"/>
      <p:boldItalic r:id="rId38"/>
    </p:embeddedFont>
    <p:embeddedFont>
      <p:font typeface="Quattrocento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bold.fntdata"/><Relationship Id="rId20" Type="http://schemas.openxmlformats.org/officeDocument/2006/relationships/slide" Target="slides/slide15.xml"/><Relationship Id="rId42" Type="http://schemas.openxmlformats.org/officeDocument/2006/relationships/font" Target="fonts/QuattrocentoSans-boldItalic.fntdata"/><Relationship Id="rId41" Type="http://schemas.openxmlformats.org/officeDocument/2006/relationships/font" Target="fonts/Quattrocento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RobotoCondensed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Condensed-italic.fntdata"/><Relationship Id="rId14" Type="http://schemas.openxmlformats.org/officeDocument/2006/relationships/slide" Target="slides/slide9.xml"/><Relationship Id="rId36" Type="http://schemas.openxmlformats.org/officeDocument/2006/relationships/font" Target="fonts/RobotoCondensed-bold.fntdata"/><Relationship Id="rId17" Type="http://schemas.openxmlformats.org/officeDocument/2006/relationships/slide" Target="slides/slide12.xml"/><Relationship Id="rId39" Type="http://schemas.openxmlformats.org/officeDocument/2006/relationships/font" Target="fonts/QuattrocentoSans-regular.fntdata"/><Relationship Id="rId16" Type="http://schemas.openxmlformats.org/officeDocument/2006/relationships/slide" Target="slides/slide11.xml"/><Relationship Id="rId38" Type="http://schemas.openxmlformats.org/officeDocument/2006/relationships/font" Target="fonts/RobotoCondense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af3c173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0af3c173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0af3c173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0af3c173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9fbe17c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9fbe17c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9fbe17cb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9fbe17cb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9fbe17cb9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9fbe17cb9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5da7b5b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a5da7b5b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9fbe17cb9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9fbe17cb9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a5da7b5b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a5da7b5b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d616b376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d616b376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d616b376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d616b376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e7fb296d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e7fb296d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d616b3767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d616b3767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e7fb29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e7fb29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e7fb296d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e7fb296d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0af3c173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0af3c173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616b37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d616b37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28b2754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28b2754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616b37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d616b37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d616b37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d616b37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d616b376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d616b376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94fb882d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94fb882d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0af3c173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0af3c173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gordon@bisdtx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lassroom.google.com/u/0/w/Mzc2NzkyNzEwOTU1/t/all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oapplytexas.org/" TargetMode="External"/><Relationship Id="rId4" Type="http://schemas.openxmlformats.org/officeDocument/2006/relationships/hyperlink" Target="https://www.commonapp.or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FgOpfh8EVLBeXRJD4GHDdGM6bcimNgg0/edi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tudentaid.gov/" TargetMode="External"/><Relationship Id="rId4" Type="http://schemas.openxmlformats.org/officeDocument/2006/relationships/hyperlink" Target="https://docs.google.com/document/d/11dniiWCjnUXdMQomXwHSOlxx5c3h3NNPPEDDzY7Wn4w/edit" TargetMode="External"/><Relationship Id="rId5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unigo.com/" TargetMode="External"/><Relationship Id="rId4" Type="http://schemas.openxmlformats.org/officeDocument/2006/relationships/hyperlink" Target="http://www.scholarship.com/" TargetMode="External"/><Relationship Id="rId5" Type="http://schemas.openxmlformats.org/officeDocument/2006/relationships/hyperlink" Target="http://www.collegeforalltexans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jgordon@bisdtx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2021-2022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Senior Presentation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274075"/>
            <a:ext cx="78930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 Gordon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Access Specialist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Sept. 23, 2021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551425" y="1191200"/>
            <a:ext cx="4168500" cy="35388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Important Considerations: 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Location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Size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Program/ Degree Offerings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do you fit in?</a:t>
            </a:r>
            <a:endParaRPr b="1" sz="19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4501700" y="1191200"/>
            <a:ext cx="4013700" cy="348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</a:t>
            </a: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Rate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Housing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Legacy 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Religion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Relationship</a:t>
            </a:r>
            <a:endParaRPr b="1" sz="1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21"/>
          <p:cNvSpPr txBox="1"/>
          <p:nvPr>
            <p:ph type="title"/>
          </p:nvPr>
        </p:nvSpPr>
        <p:spPr>
          <a:xfrm>
            <a:off x="247450" y="450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to consider when choosing a College:</a:t>
            </a:r>
            <a:endParaRPr sz="4200"/>
          </a:p>
        </p:txBody>
      </p:sp>
      <p:sp>
        <p:nvSpPr>
          <p:cNvPr id="179" name="Google Shape;179;p21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410725" y="108575"/>
            <a:ext cx="3999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College</a:t>
            </a:r>
            <a:r>
              <a:rPr lang="en" sz="4200"/>
              <a:t> Tours</a:t>
            </a:r>
            <a:endParaRPr sz="4200"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410725" y="1066675"/>
            <a:ext cx="4244700" cy="3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You are allowed two </a:t>
            </a:r>
            <a:r>
              <a:rPr b="1" lang="en" sz="1500"/>
              <a:t>excused </a:t>
            </a:r>
            <a:r>
              <a:rPr lang="en" sz="1500"/>
              <a:t>College Visitation Days. 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Try to use these on a Friday, so that you do not miss ACC. 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You must complete the College </a:t>
            </a:r>
            <a:r>
              <a:rPr lang="en" sz="1500"/>
              <a:t>Visitation</a:t>
            </a:r>
            <a:r>
              <a:rPr lang="en" sz="1500"/>
              <a:t> Form and submit it to Mr. Gordon. It can be found in the Google Classroom or here: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https://classroom.google.com/u/0/w/Mzc2NzkyNzEwOTU1/t/all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075" y="1129950"/>
            <a:ext cx="3697175" cy="26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262150" y="108575"/>
            <a:ext cx="4718700" cy="15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Do I Choose A Major?</a:t>
            </a:r>
            <a:endParaRPr sz="4200"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410725" y="1539725"/>
            <a:ext cx="42447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A major is your primary field of study you plan to get a job in after you graduate, such as engineering, education, or graphic design.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When choosing a major ask yourself: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83992A"/>
                </a:solidFill>
              </a:rPr>
              <a:t>1.</a:t>
            </a:r>
            <a:r>
              <a:rPr lang="en" sz="1900">
                <a:solidFill>
                  <a:schemeClr val="dk1"/>
                </a:solidFill>
              </a:rPr>
              <a:t>What are my interests?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83992A"/>
                </a:solidFill>
              </a:rPr>
              <a:t>2.</a:t>
            </a:r>
            <a:r>
              <a:rPr lang="en" sz="1900">
                <a:solidFill>
                  <a:schemeClr val="dk1"/>
                </a:solidFill>
              </a:rPr>
              <a:t>What are the job prospects?Income potential?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83992A"/>
                </a:solidFill>
              </a:rPr>
              <a:t>3.</a:t>
            </a:r>
            <a:r>
              <a:rPr lang="en" sz="1900">
                <a:solidFill>
                  <a:schemeClr val="dk1"/>
                </a:solidFill>
              </a:rPr>
              <a:t>What is my personality?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075" y="1129950"/>
            <a:ext cx="3697175" cy="26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490650" y="280325"/>
            <a:ext cx="8162700" cy="143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2020’s 10 Most Popular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College Majors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https://www.bestcolleges.com/blog/most-popular-college-majors/</a:t>
            </a:r>
            <a:endParaRPr sz="2000"/>
          </a:p>
        </p:txBody>
      </p:sp>
      <p:sp>
        <p:nvSpPr>
          <p:cNvPr id="201" name="Google Shape;201;p24"/>
          <p:cNvSpPr txBox="1"/>
          <p:nvPr/>
        </p:nvSpPr>
        <p:spPr>
          <a:xfrm>
            <a:off x="2341250" y="1862150"/>
            <a:ext cx="4754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Business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Health Professions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Social Sciences and History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Engineering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Biological and </a:t>
            </a:r>
            <a:r>
              <a:rPr lang="en" sz="1700"/>
              <a:t>Biomedical</a:t>
            </a:r>
            <a:r>
              <a:rPr lang="en" sz="1700"/>
              <a:t> Sciences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Psychology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Communication and Journalism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Visual and Performing Arts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Education</a:t>
            </a:r>
            <a:endParaRPr sz="1700"/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Computer and Information Sciences</a:t>
            </a:r>
            <a:endParaRPr sz="1700"/>
          </a:p>
        </p:txBody>
      </p:sp>
      <p:sp>
        <p:nvSpPr>
          <p:cNvPr id="202" name="Google Shape;202;p2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262150" y="108575"/>
            <a:ext cx="4718700" cy="131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Do Colleges Look At?</a:t>
            </a:r>
            <a:endParaRPr sz="4200"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410725" y="1265525"/>
            <a:ext cx="4244700" cy="3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Grades/GPA/Class Rank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Courses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Essays (essay prompt is in the Google Classroom)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Letters of recommendation </a:t>
            </a:r>
            <a:endParaRPr b="1" sz="7100">
              <a:solidFill>
                <a:srgbClr val="262626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rgbClr val="262626"/>
                </a:solidFill>
              </a:rPr>
              <a:t>(some will)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Extracurricular activities, awards, volunteer hours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Employment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725" y="1265525"/>
            <a:ext cx="4183776" cy="28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262150" y="108575"/>
            <a:ext cx="8415900" cy="10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About the SAT/ ACT?</a:t>
            </a:r>
            <a:endParaRPr sz="4200"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410725" y="1265525"/>
            <a:ext cx="8415900" cy="3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rgbClr val="262626"/>
                </a:solidFill>
              </a:rPr>
              <a:t>Many universities are not </a:t>
            </a:r>
            <a:r>
              <a:rPr b="1" i="1" lang="en" sz="8300">
                <a:solidFill>
                  <a:srgbClr val="262626"/>
                </a:solidFill>
              </a:rPr>
              <a:t>requiring</a:t>
            </a:r>
            <a:r>
              <a:rPr b="1" lang="en" sz="8300">
                <a:solidFill>
                  <a:srgbClr val="262626"/>
                </a:solidFill>
              </a:rPr>
              <a:t> the SAT or ACT. Getting a good score, however, could help students get in a better school or receive scholarships. </a:t>
            </a:r>
            <a:r>
              <a:rPr b="1" lang="en" sz="8300">
                <a:solidFill>
                  <a:srgbClr val="262626"/>
                </a:solidFill>
              </a:rPr>
              <a:t>I</a:t>
            </a:r>
            <a:r>
              <a:rPr b="1" lang="en" sz="8300">
                <a:solidFill>
                  <a:srgbClr val="262626"/>
                </a:solidFill>
              </a:rPr>
              <a:t> am advising all seniors to take the SAT </a:t>
            </a:r>
            <a:r>
              <a:rPr b="1" i="1" lang="en" sz="8300" u="sng">
                <a:solidFill>
                  <a:srgbClr val="262626"/>
                </a:solidFill>
              </a:rPr>
              <a:t>at least once</a:t>
            </a:r>
            <a:r>
              <a:rPr b="1" lang="en" sz="8300">
                <a:solidFill>
                  <a:srgbClr val="262626"/>
                </a:solidFill>
              </a:rPr>
              <a:t>. </a:t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rgbClr val="262626"/>
                </a:solidFill>
              </a:rPr>
              <a:t>Most colleges will accept either the SAT or ACT.</a:t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rgbClr val="262626"/>
                </a:solidFill>
              </a:rPr>
              <a:t>SAT fee waivers are available from Mr. Longoria. Fee waivers can also be used for college applications. Must be eligible for free or reduced lunch. </a:t>
            </a:r>
            <a:r>
              <a:rPr b="1" lang="en" sz="7100">
                <a:solidFill>
                  <a:srgbClr val="262626"/>
                </a:solidFill>
              </a:rPr>
              <a:t> 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17" name="Google Shape;217;p26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62150" y="108575"/>
            <a:ext cx="47187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Top Ten Percent</a:t>
            </a:r>
            <a:endParaRPr sz="4200"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0" y="1075700"/>
            <a:ext cx="49446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rgbClr val="262626"/>
                </a:solidFill>
              </a:rPr>
              <a:t>Admission to public postsecondary institutions in Texas is </a:t>
            </a:r>
            <a:r>
              <a:rPr b="1" i="1" lang="en" sz="7100" u="sng">
                <a:solidFill>
                  <a:srgbClr val="262626"/>
                </a:solidFill>
              </a:rPr>
              <a:t>guaranteed</a:t>
            </a:r>
            <a:r>
              <a:rPr b="1" lang="en" sz="7100">
                <a:solidFill>
                  <a:srgbClr val="262626"/>
                </a:solidFill>
              </a:rPr>
              <a:t> to students who graduate in the top 10% of their class at a public or private accredited high school. </a:t>
            </a:r>
            <a:endParaRPr b="1" sz="7100">
              <a:solidFill>
                <a:srgbClr val="26262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rgbClr val="262626"/>
                </a:solidFill>
              </a:rPr>
              <a:t>Except for the University of Texas at Austin... UT </a:t>
            </a:r>
            <a:r>
              <a:rPr b="1" i="1" lang="en" sz="7100" u="sng">
                <a:solidFill>
                  <a:srgbClr val="262626"/>
                </a:solidFill>
              </a:rPr>
              <a:t>only guarantees </a:t>
            </a:r>
            <a:r>
              <a:rPr b="1" lang="en" sz="7100">
                <a:solidFill>
                  <a:srgbClr val="262626"/>
                </a:solidFill>
              </a:rPr>
              <a:t>acceptance to the top 6% of the graduating class.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550" y="920825"/>
            <a:ext cx="3904312" cy="38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549300" y="560550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do CRCA students apply for College</a:t>
            </a:r>
            <a:endParaRPr sz="4200"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12"/>
              <a:buFont typeface="Arial"/>
              <a:buNone/>
            </a:pPr>
            <a:r>
              <a:rPr b="1" lang="en" sz="3752">
                <a:solidFill>
                  <a:srgbClr val="262626"/>
                </a:solidFill>
              </a:rPr>
              <a:t>Freshman or transfer student?</a:t>
            </a:r>
            <a:endParaRPr b="1" sz="3752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You will submit an application as a freshman applicant </a:t>
            </a:r>
            <a:r>
              <a:rPr b="1" lang="en" sz="3121">
                <a:solidFill>
                  <a:schemeClr val="dk1"/>
                </a:solidFill>
              </a:rPr>
              <a:t>since you have not yet graduated from high school. </a:t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Upon high school graduation, you will work with your college admissions counselor/advisor and they will apply your college credit that was earned while in high school to your degree plan (if it meets their academic requirements)</a:t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32" name="Google Shape;232;p28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00" y="3615450"/>
            <a:ext cx="1930450" cy="14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675" y="3745175"/>
            <a:ext cx="2070052" cy="131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549300" y="325525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do I </a:t>
            </a:r>
            <a:r>
              <a:rPr lang="en" sz="4200"/>
              <a:t>apply to University?</a:t>
            </a:r>
            <a:endParaRPr sz="4200"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You can apply to </a:t>
            </a:r>
            <a:r>
              <a:rPr b="1" i="1" lang="en" sz="7200">
                <a:solidFill>
                  <a:srgbClr val="262626"/>
                </a:solidFill>
              </a:rPr>
              <a:t>most </a:t>
            </a:r>
            <a:r>
              <a:rPr b="1" lang="en" sz="7200">
                <a:solidFill>
                  <a:srgbClr val="262626"/>
                </a:solidFill>
              </a:rPr>
              <a:t>Texas universities using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 u="sng">
                <a:solidFill>
                  <a:schemeClr val="hlink"/>
                </a:solidFill>
                <a:hlinkClick r:id="rId3"/>
              </a:rPr>
              <a:t>https://goapplytexas.org/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(This is the new website, not applytexas.org)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For out-of-state universities, you can usually apply using </a:t>
            </a:r>
            <a:r>
              <a:rPr b="1" lang="en" sz="7200" u="sng">
                <a:solidFill>
                  <a:schemeClr val="hlink"/>
                </a:solidFill>
                <a:hlinkClick r:id="rId4"/>
              </a:rPr>
              <a:t>https://www.commonapp.org/</a:t>
            </a:r>
            <a:r>
              <a:rPr b="1" lang="en" sz="7200">
                <a:solidFill>
                  <a:srgbClr val="262626"/>
                </a:solidFill>
              </a:rPr>
              <a:t>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>
                <a:solidFill>
                  <a:srgbClr val="FF0000"/>
                </a:solidFill>
              </a:rPr>
              <a:t>Caution: Out-of-state and private universities may not accept </a:t>
            </a:r>
            <a:r>
              <a:rPr b="1" i="1" lang="en" sz="7200">
                <a:solidFill>
                  <a:srgbClr val="000000"/>
                </a:solidFill>
              </a:rPr>
              <a:t>all or any</a:t>
            </a:r>
            <a:r>
              <a:rPr b="1" i="1" lang="en" sz="7200">
                <a:solidFill>
                  <a:srgbClr val="FF0000"/>
                </a:solidFill>
              </a:rPr>
              <a:t> </a:t>
            </a:r>
            <a:r>
              <a:rPr b="1" lang="en" sz="7200">
                <a:solidFill>
                  <a:srgbClr val="FF0000"/>
                </a:solidFill>
              </a:rPr>
              <a:t>of your college credits.</a:t>
            </a:r>
            <a:r>
              <a:rPr b="1" lang="en" sz="3581">
                <a:solidFill>
                  <a:srgbClr val="FF0000"/>
                </a:solidFill>
              </a:rPr>
              <a:t> </a:t>
            </a:r>
            <a:endParaRPr b="1" sz="358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41" name="Google Shape;241;p29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48" name="Google Shape;248;p3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50" y="1039550"/>
            <a:ext cx="7989051" cy="36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307350"/>
            <a:ext cx="8358300" cy="1039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2021-2022 CRCA School Calendar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40925" y="1645200"/>
            <a:ext cx="8300400" cy="290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 u="sng">
                <a:solidFill>
                  <a:schemeClr val="hlink"/>
                </a:solidFill>
                <a:hlinkClick r:id="rId3"/>
              </a:rPr>
              <a:t>https://docs.google.com/document/d/1FgOpfh8EVLBeXRJD4GHDdGM6bcimNgg0/edit</a:t>
            </a:r>
            <a:endParaRPr b="1" i="1" sz="195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9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people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280225" y="1008400"/>
            <a:ext cx="5640600" cy="3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>
                <a:solidFill>
                  <a:srgbClr val="262626"/>
                </a:solidFill>
              </a:rPr>
              <a:t>FAFSA- Free Application for Federal Student Aid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 u="sng">
                <a:solidFill>
                  <a:schemeClr val="hlink"/>
                </a:solidFill>
                <a:hlinkClick r:id="rId3"/>
              </a:rPr>
              <a:t>https://studentaid.gov/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>
                <a:solidFill>
                  <a:srgbClr val="262626"/>
                </a:solidFill>
              </a:rPr>
              <a:t>FAFSA goes live on October 1st.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262626"/>
                </a:solidFill>
              </a:rPr>
              <a:t>Please join us on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262626"/>
                </a:solidFill>
              </a:rPr>
              <a:t>Tues. Oct. 5th from 4:30-7:30 PM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262626"/>
                </a:solidFill>
              </a:rPr>
              <a:t>or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262626"/>
                </a:solidFill>
              </a:rPr>
              <a:t>Weds. Nov. 3rd from 1-5 PM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>
                <a:solidFill>
                  <a:srgbClr val="262626"/>
                </a:solidFill>
              </a:rPr>
              <a:t>for a FAFSA Workshop in the CRCA library. 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>
                <a:solidFill>
                  <a:srgbClr val="262626"/>
                </a:solidFill>
              </a:rPr>
              <a:t>FAFSA Checklist: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800" u="sng">
                <a:solidFill>
                  <a:schemeClr val="hlink"/>
                </a:solidFill>
                <a:hlinkClick r:id="rId4"/>
              </a:rPr>
              <a:t>https://docs.google.com/document/d/11dniiWCjnUXdMQomXwHSOlxx5c3h3NNPPEDDzY7Wn4w/edit</a:t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56" name="Google Shape;256;p31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3225" y="1505575"/>
            <a:ext cx="2728099" cy="23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Types of Federal Loans</a:t>
            </a:r>
            <a:endParaRPr sz="4200"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470025" y="1310750"/>
            <a:ext cx="83889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LOANS HAVE TO BE REPAID WITH </a:t>
            </a:r>
            <a:r>
              <a:rPr lang="en" sz="3200">
                <a:solidFill>
                  <a:srgbClr val="FF0000"/>
                </a:solidFill>
              </a:rPr>
              <a:t>INTEREST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AA</a:t>
            </a:r>
            <a:endParaRPr/>
          </a:p>
        </p:txBody>
      </p:sp>
      <p:sp>
        <p:nvSpPr>
          <p:cNvPr id="264" name="Google Shape;264;p3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800" y="2571750"/>
            <a:ext cx="2641125" cy="24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925" y="2621475"/>
            <a:ext cx="2520425" cy="23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00" y="2621475"/>
            <a:ext cx="2847975" cy="23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Scholarships</a:t>
            </a:r>
            <a:endParaRPr sz="4200"/>
          </a:p>
        </p:txBody>
      </p:sp>
      <p:sp>
        <p:nvSpPr>
          <p:cNvPr id="273" name="Google Shape;273;p33"/>
          <p:cNvSpPr txBox="1"/>
          <p:nvPr>
            <p:ph idx="1" type="body"/>
          </p:nvPr>
        </p:nvSpPr>
        <p:spPr>
          <a:xfrm>
            <a:off x="470025" y="1310750"/>
            <a:ext cx="83889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chemeClr val="dk1"/>
                </a:solidFill>
              </a:rPr>
              <a:t>Search for scholarships that match your interests and strengths, future major, career, or university, etc.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chemeClr val="dk1"/>
                </a:solidFill>
              </a:rPr>
              <a:t>You can’t get scholarships unless you apply for scholarships. 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chemeClr val="dk1"/>
                </a:solidFill>
              </a:rPr>
              <a:t>Here are a few websites: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u="sng">
                <a:solidFill>
                  <a:schemeClr val="hlink"/>
                </a:solidFill>
                <a:hlinkClick r:id="rId3"/>
              </a:rPr>
              <a:t>www.unigo.com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u="sng">
                <a:solidFill>
                  <a:schemeClr val="hlink"/>
                </a:solidFill>
                <a:hlinkClick r:id="rId4"/>
              </a:rPr>
              <a:t>www.scholarship.com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 u="sng">
                <a:solidFill>
                  <a:schemeClr val="hlink"/>
                </a:solidFill>
                <a:hlinkClick r:id="rId5"/>
              </a:rPr>
              <a:t>www.collegeforalltexans.com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chemeClr val="dk1"/>
                </a:solidFill>
              </a:rPr>
              <a:t>I will also create a list of local scholarships for </a:t>
            </a:r>
            <a:r>
              <a:rPr lang="en" sz="3750">
                <a:solidFill>
                  <a:schemeClr val="dk1"/>
                </a:solidFill>
              </a:rPr>
              <a:t>students</a:t>
            </a:r>
            <a:r>
              <a:rPr lang="en" sz="3750">
                <a:solidFill>
                  <a:schemeClr val="dk1"/>
                </a:solidFill>
              </a:rPr>
              <a:t> to apply to. 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 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AA</a:t>
            </a:r>
            <a:endParaRPr/>
          </a:p>
        </p:txBody>
      </p:sp>
      <p:sp>
        <p:nvSpPr>
          <p:cNvPr id="274" name="Google Shape;274;p3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ctrTitle"/>
          </p:nvPr>
        </p:nvSpPr>
        <p:spPr>
          <a:xfrm>
            <a:off x="579450" y="336925"/>
            <a:ext cx="7893000" cy="8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YOU!</a:t>
            </a:r>
            <a:endParaRPr b="1"/>
          </a:p>
        </p:txBody>
      </p:sp>
      <p:sp>
        <p:nvSpPr>
          <p:cNvPr id="280" name="Google Shape;280;p34"/>
          <p:cNvSpPr txBox="1"/>
          <p:nvPr>
            <p:ph idx="1" type="subTitle"/>
          </p:nvPr>
        </p:nvSpPr>
        <p:spPr>
          <a:xfrm>
            <a:off x="579450" y="1012425"/>
            <a:ext cx="7893000" cy="28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42"/>
              <a:t>Are there any questions?</a:t>
            </a:r>
            <a:endParaRPr sz="664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to Attend: 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Tuesday, Apr. 26th 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Parent College Night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6:30 PM in the CRCA Library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t/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 please contact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 Gordon at </a:t>
            </a:r>
            <a:r>
              <a:rPr lang="en" sz="375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jgordon@bisdtx.org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 Longoria at rlongoria@bisdtx.org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985300"/>
            <a:ext cx="4045200" cy="2540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4572000" y="262150"/>
            <a:ext cx="4204500" cy="44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lang="en" sz="3750">
                <a:solidFill>
                  <a:srgbClr val="262626"/>
                </a:solidFill>
              </a:rPr>
              <a:t>Seniors are taking classes at an ACC campus Monday through Thursday and are at CRCA on Fridays.</a:t>
            </a:r>
            <a:endParaRPr b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i="1" lang="en" sz="3750">
                <a:solidFill>
                  <a:srgbClr val="262626"/>
                </a:solidFill>
              </a:rPr>
              <a:t>Seniors are enrolled in the following classes for the FALL semester:</a:t>
            </a:r>
            <a:endParaRPr b="1" i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lang="en" sz="3750">
                <a:solidFill>
                  <a:srgbClr val="83992A"/>
                </a:solidFill>
              </a:rPr>
              <a:t>•</a:t>
            </a:r>
            <a:r>
              <a:rPr b="1" i="1" lang="en" sz="3750">
                <a:solidFill>
                  <a:srgbClr val="262626"/>
                </a:solidFill>
              </a:rPr>
              <a:t>Math 1332 College Mathematics or Math 2412 Pre-Calculus (3 credits)</a:t>
            </a:r>
            <a:endParaRPr b="1" i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lang="en" sz="3750">
                <a:solidFill>
                  <a:srgbClr val="83992A"/>
                </a:solidFill>
              </a:rPr>
              <a:t>•</a:t>
            </a:r>
            <a:r>
              <a:rPr b="1" i="1" lang="en" sz="3750">
                <a:solidFill>
                  <a:srgbClr val="262626"/>
                </a:solidFill>
              </a:rPr>
              <a:t>GOVT </a:t>
            </a:r>
            <a:r>
              <a:rPr b="1" i="1" lang="en" sz="3750">
                <a:solidFill>
                  <a:srgbClr val="262626"/>
                </a:solidFill>
              </a:rPr>
              <a:t>2305 US Government (3 credits)</a:t>
            </a:r>
            <a:endParaRPr b="1" i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lang="en" sz="3750">
                <a:solidFill>
                  <a:srgbClr val="83992A"/>
                </a:solidFill>
              </a:rPr>
              <a:t>•</a:t>
            </a:r>
            <a:r>
              <a:rPr b="1" i="1" lang="en" sz="3750">
                <a:solidFill>
                  <a:srgbClr val="262626"/>
                </a:solidFill>
              </a:rPr>
              <a:t>ECON 2301 Principles of Macroeconomics (3 credits)</a:t>
            </a:r>
            <a:endParaRPr b="1" i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b="1" lang="en" sz="3750">
                <a:solidFill>
                  <a:srgbClr val="83992A"/>
                </a:solidFill>
              </a:rPr>
              <a:t>•</a:t>
            </a:r>
            <a:r>
              <a:rPr b="1" i="1" lang="en" sz="3750">
                <a:solidFill>
                  <a:srgbClr val="262626"/>
                </a:solidFill>
              </a:rPr>
              <a:t>BIOL 1406 Cellular and Molecular Biology  or BIOL 1408 Biology for Non-Science Majors (4 credits)</a:t>
            </a:r>
            <a:endParaRPr b="1" i="1" sz="375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people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265500" y="985300"/>
            <a:ext cx="4045200" cy="2540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4572000" y="262150"/>
            <a:ext cx="4204500" cy="44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Seniors are enrolled in the following classes for the SPRING semester: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83992A"/>
                </a:solidFill>
              </a:rPr>
              <a:t>•</a:t>
            </a:r>
            <a:r>
              <a:rPr b="1" i="1" lang="en">
                <a:solidFill>
                  <a:srgbClr val="262626"/>
                </a:solidFill>
              </a:rPr>
              <a:t>TX</a:t>
            </a:r>
            <a:r>
              <a:rPr b="1" i="1" lang="en">
                <a:solidFill>
                  <a:srgbClr val="262626"/>
                </a:solidFill>
              </a:rPr>
              <a:t> GOVT 2306 Texas Government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83992A"/>
                </a:solidFill>
              </a:rPr>
              <a:t>•</a:t>
            </a:r>
            <a:r>
              <a:rPr b="1" i="1" lang="en">
                <a:solidFill>
                  <a:srgbClr val="262626"/>
                </a:solidFill>
              </a:rPr>
              <a:t>Biology 1309 Life on Earth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ENGL 2322 British Literature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people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265500" y="424850"/>
            <a:ext cx="4045200" cy="182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Graduation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30;p16"/>
          <p:cNvSpPr txBox="1"/>
          <p:nvPr>
            <p:ph idx="2" type="body"/>
          </p:nvPr>
        </p:nvSpPr>
        <p:spPr>
          <a:xfrm>
            <a:off x="4031625" y="262150"/>
            <a:ext cx="4744800" cy="44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Mr. Longoria and Mr. Gordon will meet with all seniors to discuss their current academic status.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Seniors need to pass the </a:t>
            </a:r>
            <a:r>
              <a:rPr b="1" lang="en">
                <a:solidFill>
                  <a:srgbClr val="262626"/>
                </a:solidFill>
              </a:rPr>
              <a:t>following</a:t>
            </a:r>
            <a:r>
              <a:rPr b="1" lang="en">
                <a:solidFill>
                  <a:srgbClr val="262626"/>
                </a:solidFill>
              </a:rPr>
              <a:t> classes </a:t>
            </a:r>
            <a:r>
              <a:rPr b="1" lang="en">
                <a:solidFill>
                  <a:srgbClr val="262626"/>
                </a:solidFill>
              </a:rPr>
              <a:t>to satisfy high school graduation requirements. 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Government 2305- US Government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Economics 2301- Principles of Macroeconomics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English 2322- British Literature (you will be taking this with Mrs. Sharp)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75" y="2250950"/>
            <a:ext cx="3342650" cy="20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people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>
            <p:ph type="title"/>
          </p:nvPr>
        </p:nvSpPr>
        <p:spPr>
          <a:xfrm>
            <a:off x="265500" y="1233175"/>
            <a:ext cx="4045200" cy="1975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Repeating ACC Courses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p17"/>
          <p:cNvSpPr txBox="1"/>
          <p:nvPr>
            <p:ph idx="2" type="body"/>
          </p:nvPr>
        </p:nvSpPr>
        <p:spPr>
          <a:xfrm>
            <a:off x="4203400" y="497175"/>
            <a:ext cx="4573200" cy="41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262626"/>
                </a:solidFill>
              </a:rPr>
              <a:t>The cost of courses/ books that are being repeated because the student </a:t>
            </a:r>
            <a:r>
              <a:rPr b="1" lang="en" sz="7200" u="sng">
                <a:solidFill>
                  <a:srgbClr val="262626"/>
                </a:solidFill>
              </a:rPr>
              <a:t>withdrew from, failed, or earned a D </a:t>
            </a:r>
            <a:r>
              <a:rPr b="1" lang="en" sz="7200">
                <a:solidFill>
                  <a:srgbClr val="262626"/>
                </a:solidFill>
              </a:rPr>
              <a:t>in the course the previous semester or year, will be paid by the student and their family. 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262626"/>
                </a:solidFill>
              </a:rPr>
              <a:t>The current tuition ACC charges CRCA students is $150 per course.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262626"/>
                </a:solidFill>
              </a:rPr>
              <a:t>Payments for repeated or in lieu of courses, including those taken during the summer, will be made to CRCA and are due by the last day of drop.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7764950" y="4673775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people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265500" y="849725"/>
            <a:ext cx="4045200" cy="2721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Satisfactory Academic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(SAP)</a:t>
            </a:r>
            <a:endParaRPr/>
          </a:p>
        </p:txBody>
      </p:sp>
      <p:sp>
        <p:nvSpPr>
          <p:cNvPr id="151" name="Google Shape;151;p18"/>
          <p:cNvSpPr txBox="1"/>
          <p:nvPr>
            <p:ph idx="2" type="body"/>
          </p:nvPr>
        </p:nvSpPr>
        <p:spPr>
          <a:xfrm>
            <a:off x="3796600" y="768350"/>
            <a:ext cx="4980000" cy="3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262626"/>
                </a:solidFill>
              </a:rPr>
              <a:t>It is absolutely essential that your student maintains or achieves the following in order to qualify for state and federal financial aid for their undergraduate college education: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2.0 GPA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a 67% Completion Rate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9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265500" y="659875"/>
            <a:ext cx="4045200" cy="1274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203400" y="1021475"/>
            <a:ext cx="4573200" cy="36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4 year University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Continue at </a:t>
            </a:r>
            <a:r>
              <a:rPr b="1" lang="en" sz="9600">
                <a:solidFill>
                  <a:srgbClr val="262626"/>
                </a:solidFill>
              </a:rPr>
              <a:t>community</a:t>
            </a:r>
            <a:r>
              <a:rPr b="1" lang="en" sz="9600">
                <a:solidFill>
                  <a:srgbClr val="262626"/>
                </a:solidFill>
              </a:rPr>
              <a:t> </a:t>
            </a:r>
            <a:r>
              <a:rPr b="1" lang="en" sz="9600">
                <a:solidFill>
                  <a:srgbClr val="262626"/>
                </a:solidFill>
              </a:rPr>
              <a:t>college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Trade/ Technical School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Military 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Job</a:t>
            </a:r>
            <a:endParaRPr b="1" sz="9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925" y="2105075"/>
            <a:ext cx="23717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What’s Next?</a:t>
            </a:r>
            <a:endParaRPr sz="4200"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75" y="913000"/>
            <a:ext cx="8912999" cy="37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lt1"/>
                </a:highlight>
              </a:rPr>
              <a:t>Cat has a hat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